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2" r:id="rId5"/>
    <p:sldId id="260" r:id="rId6"/>
    <p:sldId id="263" r:id="rId7"/>
    <p:sldId id="281" r:id="rId8"/>
    <p:sldId id="264" r:id="rId9"/>
    <p:sldId id="286" r:id="rId10"/>
    <p:sldId id="287" r:id="rId11"/>
    <p:sldId id="290" r:id="rId12"/>
    <p:sldId id="288" r:id="rId13"/>
    <p:sldId id="291" r:id="rId14"/>
    <p:sldId id="292" r:id="rId15"/>
    <p:sldId id="293" r:id="rId16"/>
    <p:sldId id="294" r:id="rId17"/>
    <p:sldId id="295" r:id="rId18"/>
    <p:sldId id="282" r:id="rId19"/>
    <p:sldId id="266" r:id="rId20"/>
    <p:sldId id="267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0" r:id="rId29"/>
    <p:sldId id="268" r:id="rId30"/>
    <p:sldId id="299" r:id="rId31"/>
    <p:sldId id="302" r:id="rId32"/>
    <p:sldId id="309" r:id="rId33"/>
    <p:sldId id="300" r:id="rId34"/>
    <p:sldId id="301" r:id="rId35"/>
    <p:sldId id="284" r:id="rId36"/>
    <p:sldId id="269" r:id="rId37"/>
    <p:sldId id="296" r:id="rId38"/>
    <p:sldId id="297" r:id="rId39"/>
    <p:sldId id="298" r:id="rId40"/>
    <p:sldId id="285" r:id="rId41"/>
    <p:sldId id="270" r:id="rId42"/>
    <p:sldId id="303" r:id="rId43"/>
    <p:sldId id="304" r:id="rId44"/>
    <p:sldId id="305" r:id="rId45"/>
    <p:sldId id="306" r:id="rId46"/>
    <p:sldId id="307" r:id="rId47"/>
    <p:sldId id="308" r:id="rId48"/>
    <p:sldId id="27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CFE"/>
    <a:srgbClr val="FD8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5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7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7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3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66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22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9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3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8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9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11BFA32-4625-4095-97C2-50DDE178E93E}" type="datetimeFigureOut">
              <a:rPr lang="ru-RU" smtClean="0"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AD87DEE1-D17C-44CA-B292-51096E2E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70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60ED648-D785-46B1-A15C-5FB3ED1AD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593618" cy="7083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7EE16-C599-4EE9-86C2-035AE65F3B85}"/>
              </a:ext>
            </a:extLst>
          </p:cNvPr>
          <p:cNvSpPr txBox="1"/>
          <p:nvPr/>
        </p:nvSpPr>
        <p:spPr>
          <a:xfrm flipH="1">
            <a:off x="155922" y="240589"/>
            <a:ext cx="1207638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ВДИВО </a:t>
            </a:r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МЕТАГАЛАКТИЧЕСКАЯ ИМПЕРИЯ </a:t>
            </a:r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СИНТЕЗФИЗИЧНОСТИ</a:t>
            </a:r>
          </a:p>
          <a:p>
            <a:pPr algn="ctr"/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/>
                </a:glow>
                <a:outerShdw dist="38100" dir="2700000" algn="bl" rotWithShape="0">
                  <a:schemeClr val="bg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МЕТАГАЛАКТИЧЕСКОГО ИМПЕРСКОГО ДОМА СИНТЕЗФИЗИЧНОСТИ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381" y="2525954"/>
            <a:ext cx="1729469" cy="16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000" y="761591"/>
            <a:ext cx="11139055" cy="628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 - Дом Отца Метагалактики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важен 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наступлении новой эпохи, когда идёт переход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Метагалактические.</a:t>
            </a:r>
          </a:p>
          <a:p>
            <a:pPr algn="just">
              <a:lnSpc>
                <a:spcPts val="22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цивилизации необходимо пространство её жития, развития, эволюции. И выходя за границы планетарного развития, мы устремляемся на следующий метагалактический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цивилизационного развития человечества планеты Земля.</a:t>
            </a:r>
          </a:p>
          <a:p>
            <a:pPr algn="just">
              <a:lnSpc>
                <a:spcPts val="22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ставится задача: постепенное освоение и уже не одной Метагалактики Фа, а нескольких архетипических Метагалактик: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Вышестоящей Метагалактики,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Цельной Метагалактики,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Метагалактики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цельности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Октавной Метагалактики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16384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каждый год все Компетентные ИВ Дома ИВ Отца осваивают по 256 видов организации материи: ИВДИВО-цельности Октавной Метагалактики, разворачивая экспансию Человечества планеты Земля в Октавной Метагалактике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2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этим мы идём во внешнее освоение Метагалактических масштабов, организуя вместе с ИВ Отцом и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строительство Метагалактической Империи с системой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городов с соответствующей средой и атмосферой Дома Отца, адаптированной в данных условиях природного бытия.</a:t>
            </a:r>
          </a:p>
          <a:p>
            <a:pPr algn="just">
              <a:lnSpc>
                <a:spcPts val="22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7" y="0"/>
            <a:ext cx="56668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74228" y="278402"/>
            <a:ext cx="58238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в ИВДИВО внутренне мы развиваемся шестью Метагалактиками: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Ре-ИВДИВО Метагалактикой,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Ми-ИВДИВО Метагалактикой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Фа-ИВДИВО Метагалактикой,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Соль-ИВДИВО Метагалактикой,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Ля-ИВДИВО Метагалактикой,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Си-ИВДИВО Метагалактикой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осваиваем жизнь в пяти нижестоящих Метагалактиках: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Метагалактики Фа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Вышестоящей Метагалактики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Цельной Метагалактики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Истинной Метагалактики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Октавной Метагалактики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центровке находится Планета Земля на первой ИВДИВО-цельности Октавной Метагалактики с фиксацией Столицы Метагалактической Империи.</a:t>
            </a:r>
          </a:p>
        </p:txBody>
      </p:sp>
    </p:spTree>
    <p:extLst>
      <p:ext uri="{BB962C8B-B14F-4D97-AF65-F5344CB8AC3E}">
        <p14:creationId xmlns:p14="http://schemas.microsoft.com/office/powerpoint/2010/main" val="36200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073" y="401375"/>
            <a:ext cx="110559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Империя </a:t>
            </a:r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компетентности и развитости Человека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 Метагалактической культуры Человека,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внутреннего мира,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 идеи, которая ведёт Империю,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 взглядов, которые внутри всех объединяют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 с внутренней дееспособности Человека Империи.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есть, в Империи обязательно должна быть работа над качествами, свойствами, достижениями, результатами и спецификами внутренней жизни каждого жителя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увидеть, что в каждой архетипической Метагалактике развивается своя цивилизация, то объединение всех Метагалактических цивилизаций между собой ведёт нас к становлению Метагалактической Империи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выражает три основные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сутевые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момента: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Духа, теперь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Огня.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репликация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наших способностей, достижений другим, наша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внутреннего и внешнего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внутренней подготовки и внешней применимости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Человека есть своё уникальное Слово Отца во всей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Метагалактике.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Империи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объединение Слов Отца всех граждан Империи в один цельный текст Имперской жизни.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309" y="299775"/>
            <a:ext cx="1105592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Метагалактической Империи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8-ричную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Имперскую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каждого, куда входит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Духом в синтезе всех воплощений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масштабом Духа умеем действовать,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динамика Духа у нас,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пламенами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можем пользоваться,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вариациями и свойствами Духа можем примениться,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мечами действуем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Отцовскостью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действовать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Ипостасно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ИВ Отца Совершенной Частью,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ИВАС Кут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Стать-Частью,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Отцами можем пообщаться в каких Метагалактиках.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Имперскостью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Иерархии какое место занимаем.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 нас характер,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образ-тип,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мы глубоко образованы в этом воплощении и в веках,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мы служили в каких должностях до этого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073" y="401375"/>
            <a:ext cx="110559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кол-во сфер ИВДИВО фиксируется,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кол-во ядер в ИВДИВО,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среду можем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задействовать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количество компетенций срабатывает: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 в синтезе всех Посвящений, Статусов, Творящих Синтезов,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Полномочий Совершенств,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Иерархизаций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Должностной компетенции.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образуется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Имперская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разработанности отточенностью возможностей в специфике реализации естественной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реагируемости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из нас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Имперской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складывается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Имперский стиль 8-рицы каждого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(Человека, Посвящённого, Служащего, Ипостаси, Учителя, Владыки,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Отца), который выражается: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умении выходить в кабинеты, залы, здания,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Изначально Вышестоящим Отца,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видеть, слышать, проживать, действовать в данных кабинетах, залах, зданиях,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умении светски общаться с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-Ипостасями, Изначально Вышестоящим Отцом,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умении и навыках чтения книг, литературы, написания статей, тезисов.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64" y="309011"/>
            <a:ext cx="1105592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рождается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Имперская деятельность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мы, получая задания от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начинаем реализовываться в Метагалактической Империи, входя в команды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разрабатывая проекты, применяясь профессионально и взращивая компетенции, обучаясь в соответствующих образовательных заведениях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нам могут поручить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Имперскую работу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разработанных компетенций, приобретённых навыков и умений, наработанного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профессионализма.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Аватаресса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взращивает определённый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передавая умения и навыки внешних и внутренних активаций для жизни в Империи – это входит в нашу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Имперскую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Метагалактической Империи мы тренируем и складываем нашу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Синтез-</a:t>
            </a:r>
            <a:r>
              <a:rPr lang="ru-RU" b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типов организации материи,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организации материи,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 каких Метагалактик,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эволюций синтезируем собою,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Архетипах материи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Метагалактик,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выходим, как действуем.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итогам, складывается наше портфолио Гражданина Империи, где отражается степень образованности и воспитанности, профессиональный рост, исполнение поручений, реализация проектов, Имперская подготовка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управленческие навыки и организаторские способности, внутренняя состоятельность и Синтез-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становимся полноправными гражданами Метагалактической Империи и участвуем в её строительстве и развитии синтез-</a:t>
            </a:r>
            <a:r>
              <a:rPr lang="ru-RU" b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655" y="687701"/>
            <a:ext cx="110559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рождается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Имперская деятельность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мы, получая задания от 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начинаем реализовываться в Метагалактической Империи, входя в команды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Синтеза, разрабатывая проекты, применяясь профессионально и взращивая компетенции, обучаясь в соответствующих образовательных заведениях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нам могут поручить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Имперскую работу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разработанных компетенций, приобретённых навыков и умений, наработанного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профессионализма.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Аватаресса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взращивает определённый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передавая умения и навыки внешних и внутренних активаций для жизни в Империи – это входит в нашу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Имперскую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Метагалактической Империи мы тренируем и складываем нашу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Синтез-</a:t>
            </a:r>
            <a:r>
              <a:rPr lang="ru-RU" b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типов организации материи,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организации материи,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 каких Метагалактик,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эволюций синтезируем собою,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Архетипах материи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Метагалактик,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выходим, как действуем.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становимся полноправными гражданами Метагалактической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 и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её строительстве и развитии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синтез-</a:t>
            </a:r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</a:t>
            </a:r>
            <a:endParaRPr lang="ru-RU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00" y="137924"/>
            <a:ext cx="10123594" cy="70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170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319143" y="2259106"/>
            <a:ext cx="11230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Метагалактической Империи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319142" y="2259106"/>
            <a:ext cx="11519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Империализм Метагалактической Империи </a:t>
            </a:r>
          </a:p>
        </p:txBody>
      </p:sp>
    </p:spTree>
    <p:extLst>
      <p:ext uri="{BB962C8B-B14F-4D97-AF65-F5344CB8AC3E}">
        <p14:creationId xmlns:p14="http://schemas.microsoft.com/office/powerpoint/2010/main" val="29304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254488" y="2259106"/>
            <a:ext cx="11230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Метагалактическое Искусство.</a:t>
            </a:r>
          </a:p>
          <a:p>
            <a:pPr algn="ctr"/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Сверхкультура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каждого.</a:t>
            </a:r>
          </a:p>
        </p:txBody>
      </p:sp>
    </p:spTree>
    <p:extLst>
      <p:ext uri="{BB962C8B-B14F-4D97-AF65-F5344CB8AC3E}">
        <p14:creationId xmlns:p14="http://schemas.microsoft.com/office/powerpoint/2010/main" val="27944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17237" y="-79605"/>
            <a:ext cx="113237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400050" indent="-400050" algn="ctr">
              <a:buAutoNum type="romanU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Предлагаю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начать с определения, что есть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искусство.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Существует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много определений и споров на эту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тему. Начнем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бесспорно признанных видов искусства: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447128"/>
              </p:ext>
            </p:extLst>
          </p:nvPr>
        </p:nvGraphicFramePr>
        <p:xfrm>
          <a:off x="628074" y="914403"/>
          <a:ext cx="11102108" cy="5671122"/>
        </p:xfrm>
        <a:graphic>
          <a:graphicData uri="http://schemas.openxmlformats.org/drawingml/2006/table">
            <a:tbl>
              <a:tblPr firstRow="1" firstCol="1" bandRow="1"/>
              <a:tblGrid>
                <a:gridCol w="3170364">
                  <a:extLst>
                    <a:ext uri="{9D8B030D-6E8A-4147-A177-3AD203B41FA5}">
                      <a16:colId xmlns:a16="http://schemas.microsoft.com/office/drawing/2014/main" val="3833083533"/>
                    </a:ext>
                  </a:extLst>
                </a:gridCol>
                <a:gridCol w="3965872">
                  <a:extLst>
                    <a:ext uri="{9D8B030D-6E8A-4147-A177-3AD203B41FA5}">
                      <a16:colId xmlns:a16="http://schemas.microsoft.com/office/drawing/2014/main" val="4196007675"/>
                    </a:ext>
                  </a:extLst>
                </a:gridCol>
                <a:gridCol w="3965872">
                  <a:extLst>
                    <a:ext uri="{9D8B030D-6E8A-4147-A177-3AD203B41FA5}">
                      <a16:colId xmlns:a16="http://schemas.microsoft.com/office/drawing/2014/main" val="4011400557"/>
                    </a:ext>
                  </a:extLst>
                </a:gridCol>
              </a:tblGrid>
              <a:tr h="69859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МГ Изящное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МГ Декоративно-прикладное искусство.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Имеет утилитарную функцию.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Особенное МГ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9444"/>
                  </a:ext>
                </a:extLst>
              </a:tr>
              <a:tr h="62978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Живопись. Рисунок. Каллиграфия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Художественная керамика.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Гончарное мастерство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Владения Частями, системами, аппаратами, частностями.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15810"/>
                  </a:ext>
                </a:extLst>
              </a:tr>
              <a:tr h="56647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Скульптура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Ювелирное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Владения 64-рицей инструментов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828409"/>
                  </a:ext>
                </a:extLst>
              </a:tr>
              <a:tr h="44785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Архитектура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Дизайн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Мода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Владения вышестоящими телесными выражениями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767792"/>
                  </a:ext>
                </a:extLst>
              </a:tr>
              <a:tr h="5499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Музыка. Вокал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Витражное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Учения/Владения Синтеза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Служения, Искусство каждого дела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69719"/>
                  </a:ext>
                </a:extLst>
              </a:tr>
              <a:tr h="56640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Танец. Балы.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Художественные металлы. Кузнечное мастерство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воинства Синтеза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43600"/>
                  </a:ext>
                </a:extLst>
              </a:tr>
              <a:tr h="52330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Театральное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Реставрационное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управления и применения видов материи ИВО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06565"/>
                  </a:ext>
                </a:extLst>
              </a:tr>
              <a:tr h="47007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Кинематография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Резьба по дереву, камню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Способность передавать огонь ИВО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59810"/>
                  </a:ext>
                </a:extLst>
              </a:tr>
              <a:tr h="57068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Текстильное мастерство (кружевницы, вышивальщицы, гобеленщики)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жизни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398564"/>
                  </a:ext>
                </a:extLst>
              </a:tr>
              <a:tr h="33313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Риторика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Ландшафтное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этики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276116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Кулинарное искусство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Искусство дипломатии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95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9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7" y="548512"/>
            <a:ext cx="114161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Изящное 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искусство. </a:t>
            </a:r>
            <a:endParaRPr lang="ru-RU" sz="2000" b="1" dirty="0" smtClean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концертах, балах Империи есть возможность ознакомится с примерами изящного или «высокого» искусства – вокалом, игрой на музыкальных инструментах, искусством танца.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на музыкальных инструментах,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Аватарессы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 обладают потрясающими вокальными данными.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 также мы можем ознакомится с изящными искусствами в художественных галереях, на выставках,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вечерах, театральных постановках.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разных Метагалактик предстаёт нашему вниманию многообразие стилей и форм архитектурного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музыке, застывшей в материи.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Материи Империи надо уделить отдельное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 Нам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предстоит изучать виды материи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Материя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форму и содержание/функционал произведения искусства. И наоборот искусство подчиняет,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материю для создания произведения искусства. Взаимосвязанные понятия.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Специфика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и типов материй Империи позволяет создавать уникальные формы искусства-Метагалактической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тектуры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/скульптуры/живописи.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зданиях стены-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квазиживая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материя, реагирующая на различные действия и находя-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щихся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здании людей или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квазиживые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портреты,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скульптуры, электронные и огненные формы – это огромный пласт для изучения Мг Искусства. </a:t>
            </a:r>
          </a:p>
        </p:txBody>
      </p:sp>
    </p:spTree>
    <p:extLst>
      <p:ext uri="{BB962C8B-B14F-4D97-AF65-F5344CB8AC3E}">
        <p14:creationId xmlns:p14="http://schemas.microsoft.com/office/powerpoint/2010/main" val="35324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6" y="548512"/>
            <a:ext cx="11462327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Декоративно-прикладное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мы встречаем в Империи </a:t>
            </a: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повсеместно.</a:t>
            </a:r>
          </a:p>
          <a:p>
            <a:pPr lvl="0"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Декоративно-прикладное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отличается от изящного искусства наличием утилитарной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функции.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вещи окружающие нас могут иметь чисто утилитарную функцию, а могут нести не только эстетическое удовольствие, но и быть предметами искусства.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внимание как обустроены залы ИВДИВО. Мы видим иногда совершенно уникальные интерьеры с высоко-художественными элементами: витражными окнами, мозаичными полами, росписью на стенах, дверьми, уникальными дверными ручками и т.д. это примеры декоративно-прикладного искусства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виды искусства, которые уже известны физике и имеют свое развитие во всех архетипах материи.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7" y="363785"/>
            <a:ext cx="1141614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перейти к обсуждению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особенных видов Мг Искусства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название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ctr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Искусство 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 Частями. </a:t>
            </a: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Частностями.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 огонь и действовать </a:t>
            </a: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огнём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школ видения,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слышания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проживания Изначально Вышестоящий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 общение со школьниками ВЦ Метагалактики. Один из школьников продемонстрировал совершенно потрясающий танец Части ИВО Лотос Духа с огненными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пламёнами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танец, где было продемонстрировано виртуозное владение частью. Лепестки огня поочередно складывались, поворачивались, раскрывались все это происходило в круговом движении самой части - это было необыкновенное произведение искусства. Но, искусство владения частью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умение оперировать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системами и аппаратами, но конечно дееспособность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огнём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синтезом этой части.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особенного искусства-Искусство Воина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 –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виртуозное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инструментами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совершенное Владение мечом. Воины Синтеза подбрасывая меч в воздухе, могут пройти по его лезвию и спрыгнув, подхватить меч) которых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 множество, это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огней, которыми оперирует и владеет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Воин Синтеза.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внешнем выражении передаёт, несёт в себе все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Частности 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(эмоции, настроение, чувства, мысли, смыслы, сути, идеи, взгляды, основы, энергию, свет, дух и огонь). </a:t>
            </a:r>
          </a:p>
          <a:p>
            <a:pPr lvl="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0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6" y="86694"/>
            <a:ext cx="114161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Часто слушая музыкальное произведение мы уходим глубоко в свои мысли, или на нас обрушивается волна чувств, мы наполняемся энергией или у нас возникают новые мысли, идеи, взгляды  и т.д. и т.д.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Или смотря на картину, мы проживаем эманации огней от нее. Будь то огонь пробуждения или огонь красоты, огонь духа или взгляда.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Пример, как-то раз я наблюдала такую картину, когда в «Эрмитаже» девушка, стоя у картины Ван Гога рыдала. От картины действительно были чувственные, астральные эманации.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виды огней возможно выразить и передать Метагалактическим искусством.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поняли, что искусство это способность передавать огонь, действовать огнём ИВО, мы можем провести параллель между искусством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ипостасностью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ИВО.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 огонь Творения у ИВАИ Ипостась ИВО.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шире посмотреть на искусство, мы увидим, что искусство есть во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доведённой 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Ипостасности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ИВО в каждом деле, произведении,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 – это 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всем есть искусство 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Возьмём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жизни от Человека ИВДИВО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Воинства,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этики, этикета,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видения,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залог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 все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степень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Ипостасности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ИВО.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обширная тема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делаем обзор, не углубляя каждый аспект и выявляем особенности Метагалактического Искусства.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3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819" y="557704"/>
            <a:ext cx="113237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Искусство - это внешнее выражение внутреннего мира Творца.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buFont typeface="+mj-lt"/>
              <a:buAutoNum type="romanU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неповторимого личностного творчества.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важно то, что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– это огонь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ИВО. Творение всегда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ИВО.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не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Отцом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ты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Истинное чистое высокое искусство всегда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Меня не отпускала мысль, где же все-таки та грань, отличительная особенность искусства от просто мастерства. В том,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несёт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это произведение 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сверх-идею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несёт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Искусство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являясь внешним выражением, напрямую отражает внутренний мир Творца и оказывает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внутренний мир Человека-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Сверхкультуру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Изучение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понимание, погружение,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освоение и реализация Метагалактического искусства Имперского Дома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синтезфизически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позволит нам преображать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сверхкультуру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каждого. 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особенные виды Мг 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Искусства: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есть Творение ИВО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передает Огонь ИВО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деятельность есть Искусство, когда есть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Ипостасность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ИВО 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819" y="557704"/>
            <a:ext cx="113237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реализации деятельности направления Метагалактическое искусство предлагаем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портретной галереи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Ежегодный выпуск журнала достижений проектной деятельности всех проектов ИВДИВО с публикацией самых интересных достижений проекта для граждан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Разработка фирменного стиля проекта МИД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синтезфизичности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701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254488" y="2259106"/>
            <a:ext cx="11230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2189FD5-BE42-4A3C-805E-C6AC01DD5E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62CD2-A84D-4385-BE99-DD5E14756E2A}"/>
              </a:ext>
            </a:extLst>
          </p:cNvPr>
          <p:cNvSpPr txBox="1"/>
          <p:nvPr/>
        </p:nvSpPr>
        <p:spPr>
          <a:xfrm flipH="1">
            <a:off x="204396" y="309797"/>
            <a:ext cx="11987604" cy="654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ИВДИВО-Метагалактическая Империя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(Империя от лат. 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imperium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»-имеющий власть, могущественный) – это многомерная многоуровневая архетипическая метричность 80-эволюционного развития субъектов, объектов, предметов и частностей, 20-мировым 80-видовым 64-фундаментальным Метагалактическим явлением максимальной дееспособности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шестнадцатерицы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каждого Парадигмой Образа и Подобия ИВО в росте и развитии общества,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сверхкультуры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нации, расы, цивилизации.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 ИВДИВО-Метагалактической Империи:</a:t>
            </a:r>
            <a:endParaRPr lang="ru-RU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Официальные языки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русский, украинский, белорусский, казахский, немецкий, молдавский, английский, итальянский, отцовско-метагалактический.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Столица ИВДИВО-Мг-Империи: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Планета Земля.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правления: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Верховное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равительство Мг Империи: 256 ИВАИ/ИВАС ИВО ИВДИВО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Верховный Правитель ИВДИВО-Мг Империи: ИВ Аватар ИВО</a:t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Октавная Метагалактика (4194304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ИвЦ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Истинная Метагалактика (1048576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ИерЦ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 Метагалактика (262144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ИвЦ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 Метагалактика (65536 ВЦ)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Метагалактика Фа (16384 ВЦР)</a:t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Планета Земля (шуньята)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82" y="308597"/>
            <a:ext cx="114438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городские поселения, находящиеся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архитепических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Метагалактиках и являющиеся репликацией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Изначально Вышестоящего Отца и частью ИВДИВО 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предназначенные в Новой Эпохе для жизни ИВ Человечества и Человека Планеты Земля в том числе.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Экополисов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ИВДИВО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Служебные Изначально Вышестоящих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Кут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Фаинь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мире архетипических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Метагалактик: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16320 ВЦР Метагалактики Фа,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65472 ВЦ Изначально Вышестоящей Метагалактики,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262080 ИВЦ Высокой Цельной Метагалактики,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1048512 Иерархической цельности Истинной Метагалактики,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4194240 ИВДИВО-цельности Октавной Метагалактики.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Организующие границы ИВДИВО Планеты Земля (Расп.5,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95, 99, 103, 107) соответственно: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четвёртые границы ИВДИВО Планеты Земля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16385-й ВЦР синтезом 16384-х ВЦ Физического мира Изначально Вышестоящей Метагалактики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восьмые границы ИВДИВО Планеты Земля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65537-й ВЦ синтезом 65536-и ИВЦ Физического мира Высокой Цельной Метагалактики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12-е границы ИВДИВО Планеты Земля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262145 ИВЦ синтезом 262144 Иерархических цельностей Физического мира Истинной Метагалактики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16-е границы ИВДИВО Планеты Земля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1048577-й Иерархической цельности синтезом 1048576 ИВДИВО цельностей Физического мира Октавной Метагалактики.</a:t>
            </a:r>
          </a:p>
        </p:txBody>
      </p:sp>
    </p:spTree>
    <p:extLst>
      <p:ext uri="{BB962C8B-B14F-4D97-AF65-F5344CB8AC3E}">
        <p14:creationId xmlns:p14="http://schemas.microsoft.com/office/powerpoint/2010/main" val="42090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82" y="419433"/>
            <a:ext cx="1144385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Подразделений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ИВДИВО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служения в архетипических Метагалактиках – 5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4-х архетипических Метагалактиках – 256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офизиченным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зданием Подразделения на территории регистрации Метагалактического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Мировых тел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архетипических Метагалактиках вершиной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миров: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мира,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Тонкого мира,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Метагалактического мира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Синтезного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Трансвизорных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4096 в Метагалактическом мире Метагалактики Фа или Октавной Метагалактике мерой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Экополисы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ИВО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i.pinimg.com/736x/73/2a/74/732a7493ae1f16f05502dcbad2392e82--golden-spiral-tattoo-golden-ratio-tatto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32536" cy="430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68714" y="4675971"/>
            <a:ext cx="2364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Спираль Фибоначчи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64364" y="496567"/>
            <a:ext cx="6862618" cy="5291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Обратимся к организации пространства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Экополисов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архитектура пространства строительством зданий организована по принципу золотого сечения и под определенным углом идёт спиралевидно, причём против часовой стрелки. И это не случайно, спиралевидная форма организации пространства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Экополисов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вполне закономерна при эволюционном развитии Человека.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живой природе спираль – функциональное проявление рациональности роста и развития организмов: спиралевидные раковины, спиралевидное расположение листьев на стеблях растений, спиралевидные "молекулы жизни" – ДНК и белки и т. д.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рассматривать спираль в философском и эволюционно-биологическом аспектах, то это развитие какого-либо признака снова и снова, но на качественно новом этапе или постоянное развитие качественно различных состояний формы. Эта идея обладает мощной символикой и человечества в целом, и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человека»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6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035" y="444114"/>
            <a:ext cx="108896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обратимся к древним построениям на планете земля, которые были организованы в разнообразии явления шести основных схем построения уличных сетей города: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радиальная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радиально-кольцевая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лучевая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(веерная);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Мы рассмотрели Гипподамову систему, ее также называют прямоугольной или регулярной. А теперь рассмотрим другие виды планировки. В практике сложились шесть основных схем построения уличных сетей &#10;города:радиальная; радиально-кольцевая; лучевая (веерная); прямоугольная; комбинированная; свободная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188" y="2818074"/>
            <a:ext cx="5739447" cy="34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63" y="2752438"/>
            <a:ext cx="5320949" cy="35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48219" y="467350"/>
            <a:ext cx="6049818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действуя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их среде, организуясь, развиваясь, преображаясь взаимодействием с ИВ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Аватарами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Синтеза и Изначально Вышестоящим Отцом, устремлено служа и привнося в нашу повседневную жизнь атмосферу, накопленную наработанную действиями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Экополисах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мы становимся независимыми от окружающего пространства и форм разных видов организаций и, конечно же, тем самым помогаем человечеству встраиваться и переключаться в новые метагалактические условия жизни и бытия этим, развивать внутренний мир. Чем идёт воспитание и развитие мировосприятия и мироощущения Изначально Вышестоящего Отца, развёртывание метагалактической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сверхкультуры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Изначально Вышестоящего Отца, определяющей Образ жизни и поведение Человека, и формирующей новую форму отношений между людьми, нациями, цивилизациями. То есть, расширяя масштаб Восприятия, выходим из привычных рамок и повышаем уровень и качество условий жизни не только своей, но и на Планете Земля в целом.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9" y="46735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797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254488" y="2259106"/>
            <a:ext cx="11230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Имперскость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 Каждого Синтез-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зданий ИВДИВО Синтеза</a:t>
            </a:r>
          </a:p>
        </p:txBody>
      </p:sp>
    </p:spTree>
    <p:extLst>
      <p:ext uri="{BB962C8B-B14F-4D97-AF65-F5344CB8AC3E}">
        <p14:creationId xmlns:p14="http://schemas.microsoft.com/office/powerpoint/2010/main" val="31408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4" y="483305"/>
            <a:ext cx="1163781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Имперский Путь Каждого развитием синтез-</a:t>
            </a:r>
            <a:r>
              <a:rPr lang="ru-RU" sz="22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физичности</a:t>
            </a:r>
            <a:r>
              <a:rPr lang="ru-RU" sz="2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зданий ИВДИВО </a:t>
            </a:r>
            <a:r>
              <a:rPr lang="ru-RU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</a:t>
            </a:r>
            <a:endParaRPr lang="ru-RU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Имперское развитие каждого из нас освоением базовой </a:t>
            </a:r>
            <a:r>
              <a:rPr lang="ru-RU" sz="22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ИВО</a:t>
            </a:r>
            <a:endParaRPr lang="ru-RU" sz="22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Базис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зафиксирован на данный момент 6 потенциалами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Синтез видов организации материи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Синтез 64 эволюций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Синтез 64 миров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Синтез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архитипичности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 до 5-ти и далее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Синтез царственности (от 4-й до 256-ной)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Синтез 16-ности Человека (от 1-й до 16-ной) синтез-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физичностью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233443"/>
              </p:ext>
            </p:extLst>
          </p:nvPr>
        </p:nvGraphicFramePr>
        <p:xfrm>
          <a:off x="-1" y="0"/>
          <a:ext cx="7906327" cy="687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Acrobat Document" r:id="rId3" imgW="3504904" imgH="3047648" progId="AcroExch.Document.2017">
                  <p:embed/>
                </p:oleObj>
              </mc:Choice>
              <mc:Fallback>
                <p:oleObj name="Acrobat Document" r:id="rId3" imgW="3504904" imgH="3047648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7906327" cy="687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980217" y="436985"/>
            <a:ext cx="42856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ИВДИВО Синтеза 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5 с пункта 166)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256-этажное Здание Синтеза Изначально Вышестоящего Отца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мансардным Залом Изначально Вышестоящего Отца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парком-садом вокруг развёрнуто на всех видах реальностей и цельностей архетипических Метагалактик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ИВДИВО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чём отличие от других залов зданий ИВДИВО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там можно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15174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10" y="1148323"/>
            <a:ext cx="1116676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3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зданиях ИВДИВО Синтеза мы разрабатываем базис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ИВО с эффективностью внешней реализации Метагалактической Империей ИВО.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ts val="23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 зданиях ИВДИВО Синтеза?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 такое здание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Экополисах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Метагалактической Империи ИВО, каждым залом фокусирует на нас индивидуально воспринимаемый нами синтез необходимого потенциала реализации Каждого, тренингами в залах ИВДИВО Синтеза нарастает концентрация Синтеза освоения материи с процессом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офизичивания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её нами Планетой Земля.</a:t>
            </a:r>
          </a:p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к разработке любого из 6-ти Потенциалов Базовой </a:t>
            </a:r>
            <a:r>
              <a:rPr lang="ru-RU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Вышколенности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ИВО.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32F261-9C4F-4ED7-B5CE-378F9A701501}"/>
              </a:ext>
            </a:extLst>
          </p:cNvPr>
          <p:cNvSpPr txBox="1"/>
          <p:nvPr/>
        </p:nvSpPr>
        <p:spPr>
          <a:xfrm flipH="1">
            <a:off x="0" y="387626"/>
            <a:ext cx="6162262" cy="622407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32. Метагалактический Имперский Дом синтезфизичности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31. Аватар Ипостаси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 Аватары Синтеза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 Правительство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 Учение Синтеза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 Парадигма Метагалактический Империи                                                    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 Парламент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25. Метагалактический Дипломатический Корпус Империи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24. Цивилизованность Метагалактический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 Нация Культуры Метагалактический Империя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22. Метагалактическое Имперское Образование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 Метагалактическое Имперское Общество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 Метагалактическое Имперское Искусство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 Метагалактическая Имперская Компетентность                      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Метагалактическая Имперская Вышколенность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 Воинство Синтеза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D49CF-519F-4695-BF51-DDCE4F773C02}"/>
              </a:ext>
            </a:extLst>
          </p:cNvPr>
          <p:cNvSpPr txBox="1"/>
          <p:nvPr/>
        </p:nvSpPr>
        <p:spPr>
          <a:xfrm>
            <a:off x="5892800" y="387626"/>
            <a:ext cx="6365462" cy="554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1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Сверхкультура</a:t>
            </a: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Метагалактический Империи (внутренний мир)                                      </a:t>
            </a:r>
            <a:endParaRPr lang="ru-RU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Иерархия Метагалактический Империи (64 вида управления)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Философия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Наука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Миры Метагалактический Империи            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Метагалактическая Имперскость Материи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Столица Метагалактический Империи Планетой Земля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Экополисы Метагалактический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Образ Метагалактический Империи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Энергопотенциал Метагалактический Империи                                    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Образ Человека Метагалактический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Метагалактическое Имперское Воспитание (материнский корпус)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Метагалактическая Имперская </a:t>
            </a:r>
            <a:r>
              <a:rPr lang="ru-RU" sz="15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синтезфизичность</a:t>
            </a: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16-цы каждого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План Синтеза Метагалактической Империи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Синтезфизичность Зданий ИВДИВО Синтеза                      </a:t>
            </a:r>
            <a:endParaRPr lang="ru-RU" sz="1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Синтезфизичность Зданий ИВДИВО каждого (Дома Отца)   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439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189834" y="2259106"/>
            <a:ext cx="11230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Синтез-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физичность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Зданий ИВДИВО каждого</a:t>
            </a:r>
          </a:p>
        </p:txBody>
      </p:sp>
    </p:spTree>
    <p:extLst>
      <p:ext uri="{BB962C8B-B14F-4D97-AF65-F5344CB8AC3E}">
        <p14:creationId xmlns:p14="http://schemas.microsoft.com/office/powerpoint/2010/main" val="13780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433" y="334880"/>
            <a:ext cx="5870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9-ти Этажные Здания ИВДИВО Каждого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98" y="965322"/>
            <a:ext cx="9827857" cy="58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22402" y="159390"/>
            <a:ext cx="602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17-ти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Этажные Здания ИВДИВО Каждого</a:t>
            </a:r>
          </a:p>
        </p:txBody>
      </p:sp>
      <p:pic>
        <p:nvPicPr>
          <p:cNvPr id="4" name="Рисунок 3" descr="C:\Users\Елен\Downloads\17-эт.здание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587" y="590277"/>
            <a:ext cx="9685050" cy="626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5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6727" y="159390"/>
            <a:ext cx="7671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на Этажах Зданий ИВДИВО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083"/>
            <a:ext cx="5938019" cy="3133616"/>
          </a:xfrm>
          <a:prstGeom prst="rect">
            <a:avLst/>
          </a:prstGeom>
        </p:spPr>
      </p:pic>
      <p:pic>
        <p:nvPicPr>
          <p:cNvPr id="5" name="Рисунок 4" descr="C:\Users\Елен\Downloads\post_passengers-set-design-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575" y="2894330"/>
            <a:ext cx="5940425" cy="396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4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6327" y="159390"/>
            <a:ext cx="7499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на Этажах Зданий ИВДИВО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лен\Downloads\Starry-sky-projector-romantic-night-light-dreamy-planetarium-lamp-to-starry-sky-rotating-Starry-projection-lamp.jpg_480x480.jpg_Q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93" y="867276"/>
            <a:ext cx="59404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\Downloads\e39a7bd7e89cf06255dcdd8d36b9f2f9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6459" y="965232"/>
            <a:ext cx="5849713" cy="292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4367" y="455396"/>
            <a:ext cx="111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81114" y="595900"/>
            <a:ext cx="151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Голограммы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81114" y="3918511"/>
            <a:ext cx="1386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Елен\Downloads\Screenshot_2021-05-27-19-24-34-630_com.miui.gallery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6459" y="4313260"/>
            <a:ext cx="5940425" cy="267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11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9759" y="251754"/>
            <a:ext cx="1117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ландшафтный дизайн каждого в синтезе с ИВАС Альбиной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1" y="1245391"/>
            <a:ext cx="6027344" cy="45365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20" y="1245391"/>
            <a:ext cx="5605188" cy="45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3245" y="187099"/>
            <a:ext cx="1131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ландшафтный дизайн каждого в синтезе с ИВАС Альбиной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5" y="919981"/>
            <a:ext cx="5938019" cy="5938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742" y="2438316"/>
            <a:ext cx="4810690" cy="29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838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1787CD-0D13-4439-9247-8304B7AB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C19B933-541C-472F-AE22-D9DC78C44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2294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9268">
                  <a:extLst>
                    <a:ext uri="{9D8B030D-6E8A-4147-A177-3AD203B41FA5}">
                      <a16:colId xmlns:a16="http://schemas.microsoft.com/office/drawing/2014/main" val="2173621570"/>
                    </a:ext>
                  </a:extLst>
                </a:gridCol>
                <a:gridCol w="4394407">
                  <a:extLst>
                    <a:ext uri="{9D8B030D-6E8A-4147-A177-3AD203B41FA5}">
                      <a16:colId xmlns:a16="http://schemas.microsoft.com/office/drawing/2014/main" val="2393997296"/>
                    </a:ext>
                  </a:extLst>
                </a:gridCol>
                <a:gridCol w="4328325">
                  <a:extLst>
                    <a:ext uri="{9D8B030D-6E8A-4147-A177-3AD203B41FA5}">
                      <a16:colId xmlns:a16="http://schemas.microsoft.com/office/drawing/2014/main" val="2427906180"/>
                    </a:ext>
                  </a:extLst>
                </a:gridCol>
              </a:tblGrid>
              <a:tr h="3944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Правления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Территориального Правления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Политический Режим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62589"/>
                  </a:ext>
                </a:extLst>
              </a:tr>
              <a:tr h="2913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Имперская </a:t>
                      </a: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Конфедерация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Империя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Метагалактическая </a:t>
                      </a: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Конфедерация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94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3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A5FE905-C1D2-45E2-9F9D-E0244A60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1620" y="-225912"/>
            <a:ext cx="12593620" cy="708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9994-C3BF-404F-A8B5-0A04D8857310}"/>
              </a:ext>
            </a:extLst>
          </p:cNvPr>
          <p:cNvSpPr txBox="1"/>
          <p:nvPr/>
        </p:nvSpPr>
        <p:spPr>
          <a:xfrm>
            <a:off x="369455" y="2452744"/>
            <a:ext cx="10979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78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8A704A4-BC4B-4F69-853C-838F20EFF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FD8A-13D0-4213-90E0-2B391F89AC41}"/>
              </a:ext>
            </a:extLst>
          </p:cNvPr>
          <p:cNvSpPr txBox="1"/>
          <p:nvPr/>
        </p:nvSpPr>
        <p:spPr>
          <a:xfrm flipH="1">
            <a:off x="319143" y="2259106"/>
            <a:ext cx="11230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Аватары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 и Правительство Метагалактической Империи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2982" y="329142"/>
            <a:ext cx="7880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5-й расе был Рай, в новой эпохе Дом Отца Метагалактики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161"/>
            <a:ext cx="5471820" cy="399553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2013529" y="5542699"/>
            <a:ext cx="2004290" cy="434109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46" y="2819400"/>
            <a:ext cx="6465454" cy="40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662</TotalTime>
  <Words>1393</Words>
  <Application>Microsoft Office PowerPoint</Application>
  <PresentationFormat>Широкоэкранный</PresentationFormat>
  <Paragraphs>397</Paragraphs>
  <Slides>48</Slides>
  <Notes>0</Notes>
  <HiddenSlides>0</HiddenSlides>
  <MMClips>15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</vt:lpstr>
      <vt:lpstr>Corbel</vt:lpstr>
      <vt:lpstr>MS Mincho</vt:lpstr>
      <vt:lpstr>Times New Roman</vt:lpstr>
      <vt:lpstr>Wingdings</vt:lpstr>
      <vt:lpstr>Окаймление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Alina Kokina</dc:creator>
  <cp:lastModifiedBy>Наталья Рой Natalie Roy</cp:lastModifiedBy>
  <cp:revision>85</cp:revision>
  <dcterms:created xsi:type="dcterms:W3CDTF">2021-05-27T13:00:22Z</dcterms:created>
  <dcterms:modified xsi:type="dcterms:W3CDTF">2021-05-28T21:27:36Z</dcterms:modified>
</cp:coreProperties>
</file>